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9"/>
  </p:notesMasterIdLst>
  <p:handoutMasterIdLst>
    <p:handoutMasterId r:id="rId30"/>
  </p:handoutMasterIdLst>
  <p:sldIdLst>
    <p:sldId id="256" r:id="rId4"/>
    <p:sldId id="261" r:id="rId5"/>
    <p:sldId id="348" r:id="rId6"/>
    <p:sldId id="349" r:id="rId7"/>
    <p:sldId id="350" r:id="rId8"/>
    <p:sldId id="492" r:id="rId9"/>
    <p:sldId id="493" r:id="rId10"/>
    <p:sldId id="499" r:id="rId11"/>
    <p:sldId id="494" r:id="rId12"/>
    <p:sldId id="495" r:id="rId13"/>
    <p:sldId id="496" r:id="rId14"/>
    <p:sldId id="497" r:id="rId15"/>
    <p:sldId id="504" r:id="rId16"/>
    <p:sldId id="498" r:id="rId17"/>
    <p:sldId id="501" r:id="rId18"/>
    <p:sldId id="505" r:id="rId19"/>
    <p:sldId id="500" r:id="rId20"/>
    <p:sldId id="513" r:id="rId21"/>
    <p:sldId id="514" r:id="rId22"/>
    <p:sldId id="502" r:id="rId23"/>
    <p:sldId id="506" r:id="rId24"/>
    <p:sldId id="507" r:id="rId25"/>
    <p:sldId id="515" r:id="rId26"/>
    <p:sldId id="516" r:id="rId27"/>
    <p:sldId id="260" r:id="rId28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56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 /><Relationship Id="rId13" Type="http://schemas.openxmlformats.org/officeDocument/2006/relationships/slide" Target="slides/slide10.xml" /><Relationship Id="rId18" Type="http://schemas.openxmlformats.org/officeDocument/2006/relationships/slide" Target="slides/slide15.xml" /><Relationship Id="rId26" Type="http://schemas.openxmlformats.org/officeDocument/2006/relationships/slide" Target="slides/slide23.xml" /><Relationship Id="rId3" Type="http://schemas.openxmlformats.org/officeDocument/2006/relationships/slideMaster" Target="slideMasters/slideMaster3.xml" /><Relationship Id="rId21" Type="http://schemas.openxmlformats.org/officeDocument/2006/relationships/slide" Target="slides/slide18.xml" /><Relationship Id="rId34" Type="http://schemas.openxmlformats.org/officeDocument/2006/relationships/tableStyles" Target="tableStyles.xml" /><Relationship Id="rId7" Type="http://schemas.openxmlformats.org/officeDocument/2006/relationships/slide" Target="slides/slide4.xml" /><Relationship Id="rId12" Type="http://schemas.openxmlformats.org/officeDocument/2006/relationships/slide" Target="slides/slide9.xml" /><Relationship Id="rId17" Type="http://schemas.openxmlformats.org/officeDocument/2006/relationships/slide" Target="slides/slide14.xml" /><Relationship Id="rId25" Type="http://schemas.openxmlformats.org/officeDocument/2006/relationships/slide" Target="slides/slide22.xml" /><Relationship Id="rId33" Type="http://schemas.openxmlformats.org/officeDocument/2006/relationships/theme" Target="theme/theme1.xml" /><Relationship Id="rId2" Type="http://schemas.openxmlformats.org/officeDocument/2006/relationships/slideMaster" Target="slideMasters/slideMaster2.xml" /><Relationship Id="rId16" Type="http://schemas.openxmlformats.org/officeDocument/2006/relationships/slide" Target="slides/slide13.xml" /><Relationship Id="rId20" Type="http://schemas.openxmlformats.org/officeDocument/2006/relationships/slide" Target="slides/slide17.xml" /><Relationship Id="rId29" Type="http://schemas.openxmlformats.org/officeDocument/2006/relationships/notesMaster" Target="notesMasters/notesMaster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3.xml" /><Relationship Id="rId11" Type="http://schemas.openxmlformats.org/officeDocument/2006/relationships/slide" Target="slides/slide8.xml" /><Relationship Id="rId24" Type="http://schemas.openxmlformats.org/officeDocument/2006/relationships/slide" Target="slides/slide21.xml" /><Relationship Id="rId32" Type="http://schemas.openxmlformats.org/officeDocument/2006/relationships/viewProps" Target="viewProps.xml" /><Relationship Id="rId5" Type="http://schemas.openxmlformats.org/officeDocument/2006/relationships/slide" Target="slides/slide2.xml" /><Relationship Id="rId15" Type="http://schemas.openxmlformats.org/officeDocument/2006/relationships/slide" Target="slides/slide12.xml" /><Relationship Id="rId23" Type="http://schemas.openxmlformats.org/officeDocument/2006/relationships/slide" Target="slides/slide20.xml" /><Relationship Id="rId28" Type="http://schemas.openxmlformats.org/officeDocument/2006/relationships/slide" Target="slides/slide25.xml" /><Relationship Id="rId10" Type="http://schemas.openxmlformats.org/officeDocument/2006/relationships/slide" Target="slides/slide7.xml" /><Relationship Id="rId19" Type="http://schemas.openxmlformats.org/officeDocument/2006/relationships/slide" Target="slides/slide16.xml" /><Relationship Id="rId31" Type="http://schemas.openxmlformats.org/officeDocument/2006/relationships/presProps" Target="presProps.xml" /><Relationship Id="rId4" Type="http://schemas.openxmlformats.org/officeDocument/2006/relationships/slide" Target="slides/slide1.xml" /><Relationship Id="rId9" Type="http://schemas.openxmlformats.org/officeDocument/2006/relationships/slide" Target="slides/slide6.xml" /><Relationship Id="rId14" Type="http://schemas.openxmlformats.org/officeDocument/2006/relationships/slide" Target="slides/slide11.xml" /><Relationship Id="rId22" Type="http://schemas.openxmlformats.org/officeDocument/2006/relationships/slide" Target="slides/slide19.xml" /><Relationship Id="rId27" Type="http://schemas.openxmlformats.org/officeDocument/2006/relationships/slide" Target="slides/slide24.xml" /><Relationship Id="rId30" Type="http://schemas.openxmlformats.org/officeDocument/2006/relationships/handoutMaster" Target="handoutMasters/handoutMaster1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Master" Target="../slideMasters/slideMaster3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Master" Target="../slideMasters/slideMaster2.xml" 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 /><Relationship Id="rId1" Type="http://schemas.openxmlformats.org/officeDocument/2006/relationships/slideMaster" Target="../slideMasters/slideMaster2.xml" 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 /><Relationship Id="rId1" Type="http://schemas.openxmlformats.org/officeDocument/2006/relationships/slideMaster" Target="../slideMasters/slideMaster2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 /><Relationship Id="rId1" Type="http://schemas.openxmlformats.org/officeDocument/2006/relationships/slideMaster" Target="../slideMasters/slideMaster2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85699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 /><Relationship Id="rId13" Type="http://schemas.openxmlformats.org/officeDocument/2006/relationships/slideLayout" Target="../slideLayouts/slideLayout15.xml" /><Relationship Id="rId3" Type="http://schemas.openxmlformats.org/officeDocument/2006/relationships/slideLayout" Target="../slideLayouts/slideLayout5.xml" /><Relationship Id="rId7" Type="http://schemas.openxmlformats.org/officeDocument/2006/relationships/slideLayout" Target="../slideLayouts/slideLayout9.xml" /><Relationship Id="rId12" Type="http://schemas.openxmlformats.org/officeDocument/2006/relationships/slideLayout" Target="../slideLayouts/slideLayout14.xml" /><Relationship Id="rId2" Type="http://schemas.openxmlformats.org/officeDocument/2006/relationships/slideLayout" Target="../slideLayouts/slideLayout4.xml" /><Relationship Id="rId1" Type="http://schemas.openxmlformats.org/officeDocument/2006/relationships/slideLayout" Target="../slideLayouts/slideLayout3.xml" /><Relationship Id="rId6" Type="http://schemas.openxmlformats.org/officeDocument/2006/relationships/slideLayout" Target="../slideLayouts/slideLayout8.xml" /><Relationship Id="rId11" Type="http://schemas.openxmlformats.org/officeDocument/2006/relationships/slideLayout" Target="../slideLayouts/slideLayout13.xml" /><Relationship Id="rId5" Type="http://schemas.openxmlformats.org/officeDocument/2006/relationships/slideLayout" Target="../slideLayouts/slideLayout7.xml" /><Relationship Id="rId10" Type="http://schemas.openxmlformats.org/officeDocument/2006/relationships/slideLayout" Target="../slideLayouts/slideLayout12.xml" /><Relationship Id="rId4" Type="http://schemas.openxmlformats.org/officeDocument/2006/relationships/slideLayout" Target="../slideLayouts/slideLayout6.xml" /><Relationship Id="rId9" Type="http://schemas.openxmlformats.org/officeDocument/2006/relationships/slideLayout" Target="../slideLayouts/slideLayout11.xml" /><Relationship Id="rId14" Type="http://schemas.openxmlformats.org/officeDocument/2006/relationships/theme" Target="../theme/theme2.xml" 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 /><Relationship Id="rId1" Type="http://schemas.openxmlformats.org/officeDocument/2006/relationships/slideLayout" Target="../slideLayouts/slideLayout16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  <p:sldLayoutId id="2147483752" r:id="rId1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 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 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(18CSC202J)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19130"/>
          </a:xfrm>
        </p:spPr>
        <p:txBody>
          <a:bodyPr/>
          <a:lstStyle/>
          <a:p>
            <a:pPr algn="just"/>
            <a:r>
              <a:rPr lang="en-US" sz="3200" dirty="0"/>
              <a:t>The friend functions are often used in operator overloading.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054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7101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128530"/>
          </a:xfrm>
        </p:spPr>
        <p:txBody>
          <a:bodyPr/>
          <a:lstStyle/>
          <a:p>
            <a:pPr algn="l"/>
            <a:r>
              <a:rPr lang="en-US" sz="3200" dirty="0"/>
              <a:t>class Sample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       int </a:t>
            </a:r>
            <a:r>
              <a:rPr lang="en-US" sz="3200" dirty="0" err="1"/>
              <a:t>a,b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   public:</a:t>
            </a:r>
            <a:br>
              <a:rPr lang="en-US" sz="3200" dirty="0"/>
            </a:br>
            <a:r>
              <a:rPr lang="en-US" sz="3200" dirty="0"/>
              <a:t>        void </a:t>
            </a:r>
            <a:r>
              <a:rPr lang="en-US" sz="3200" dirty="0" err="1"/>
              <a:t>getdata</a:t>
            </a:r>
            <a:r>
              <a:rPr lang="en-US" sz="3200" dirty="0"/>
              <a:t>()</a:t>
            </a:r>
            <a:br>
              <a:rPr lang="en-US" sz="3200" dirty="0"/>
            </a:br>
            <a:r>
              <a:rPr lang="en-US" sz="3200" dirty="0"/>
              <a:t>        {</a:t>
            </a:r>
            <a:br>
              <a:rPr lang="en-US" sz="3200" dirty="0"/>
            </a:br>
            <a:r>
              <a:rPr lang="en-US" sz="3200" dirty="0"/>
              <a:t>            a = 10;</a:t>
            </a:r>
            <a:br>
              <a:rPr lang="en-US" sz="3200" dirty="0"/>
            </a:br>
            <a:r>
              <a:rPr lang="en-US" sz="3200" dirty="0"/>
              <a:t>            b = 20;</a:t>
            </a:r>
            <a:br>
              <a:rPr lang="en-US" sz="3200" dirty="0"/>
            </a:br>
            <a:r>
              <a:rPr lang="en-US" sz="3200" dirty="0"/>
              <a:t>        }</a:t>
            </a:r>
            <a:br>
              <a:rPr lang="en-US" sz="3200" dirty="0"/>
            </a:br>
            <a:r>
              <a:rPr lang="en-US" sz="3200" dirty="0"/>
              <a:t>        friend void mean(Sample);</a:t>
            </a:r>
          </a:p>
          <a:p>
            <a:pPr algn="l"/>
            <a:r>
              <a:rPr lang="en-US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054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85763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19130"/>
          </a:xfrm>
        </p:spPr>
        <p:txBody>
          <a:bodyPr/>
          <a:lstStyle/>
          <a:p>
            <a:pPr algn="l"/>
            <a:r>
              <a:rPr lang="en-US" sz="2800" dirty="0"/>
              <a:t>void mean(Sample S)</a:t>
            </a:r>
            <a:br>
              <a:rPr lang="en-US" sz="2800" dirty="0"/>
            </a:br>
            <a:r>
              <a:rPr lang="en-US" sz="2800" dirty="0"/>
              <a:t>{</a:t>
            </a:r>
            <a:br>
              <a:rPr lang="en-US" sz="2800" dirty="0"/>
            </a:br>
            <a:r>
              <a:rPr lang="en-US" sz="2800" dirty="0"/>
              <a:t>    int m = (</a:t>
            </a:r>
            <a:r>
              <a:rPr lang="en-US" sz="2800" dirty="0" err="1"/>
              <a:t>S.a+S.b</a:t>
            </a:r>
            <a:r>
              <a:rPr lang="en-US" sz="2800" dirty="0"/>
              <a:t>)/2.0;</a:t>
            </a:r>
            <a:br>
              <a:rPr lang="en-US" sz="2800" dirty="0"/>
            </a:br>
            <a:r>
              <a:rPr lang="en-US" sz="2800" dirty="0"/>
              <a:t>    </a:t>
            </a:r>
            <a:r>
              <a:rPr lang="en-US" sz="2800" dirty="0" err="1"/>
              <a:t>cout</a:t>
            </a:r>
            <a:r>
              <a:rPr lang="en-US" sz="2800" dirty="0"/>
              <a:t>&lt;&lt;“\n The mean is: “&lt;&lt;m;</a:t>
            </a:r>
            <a:br>
              <a:rPr lang="en-US" sz="2800" dirty="0"/>
            </a:br>
            <a:r>
              <a:rPr lang="en-US" sz="2800" dirty="0"/>
              <a:t>}</a:t>
            </a:r>
            <a:br>
              <a:rPr lang="en-US" sz="2800" dirty="0"/>
            </a:br>
            <a:r>
              <a:rPr lang="en-US" sz="2800" dirty="0"/>
              <a:t>int main()</a:t>
            </a:r>
            <a:br>
              <a:rPr lang="en-US" sz="2800" dirty="0"/>
            </a:br>
            <a:r>
              <a:rPr lang="en-US" sz="2800" dirty="0"/>
              <a:t>{</a:t>
            </a:r>
            <a:br>
              <a:rPr lang="en-US" sz="2800" dirty="0"/>
            </a:br>
            <a:r>
              <a:rPr lang="en-US" sz="2800" dirty="0"/>
              <a:t>    Sample S1;</a:t>
            </a:r>
            <a:br>
              <a:rPr lang="en-US" sz="2800" dirty="0"/>
            </a:br>
            <a:r>
              <a:rPr lang="en-US" sz="2800" dirty="0"/>
              <a:t>    S1.getdata();</a:t>
            </a:r>
            <a:br>
              <a:rPr lang="en-US" sz="2800" dirty="0"/>
            </a:br>
            <a:r>
              <a:rPr lang="en-US" sz="2800" dirty="0"/>
              <a:t>    mean(S1);</a:t>
            </a:r>
            <a:br>
              <a:rPr lang="en-US" sz="2800" dirty="0"/>
            </a:br>
            <a:r>
              <a:rPr lang="en-US" sz="2800" dirty="0"/>
              <a:t>}</a:t>
            </a:r>
          </a:p>
          <a:p>
            <a:pPr algn="l"/>
            <a:r>
              <a:rPr lang="en-US" sz="2800" dirty="0"/>
              <a:t>Output: The mean is 15</a:t>
            </a:r>
          </a:p>
          <a:p>
            <a:pPr algn="l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054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3722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233027" y="3536222"/>
            <a:ext cx="1172594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Member function of one class can be a friend functions of another class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233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3585480"/>
          </a:xfrm>
        </p:spPr>
        <p:txBody>
          <a:bodyPr/>
          <a:lstStyle/>
          <a:p>
            <a:pPr algn="just"/>
            <a:r>
              <a:rPr lang="en-US" altLang="ko-KR" sz="3200" dirty="0">
                <a:solidFill>
                  <a:schemeClr val="tx1"/>
                </a:solidFill>
              </a:rPr>
              <a:t>Member function of one class can be a friend functions of another class.</a:t>
            </a:r>
          </a:p>
          <a:p>
            <a:pPr algn="just"/>
            <a:endParaRPr lang="en-US" altLang="ko-KR" sz="3200" dirty="0">
              <a:solidFill>
                <a:schemeClr val="tx1"/>
              </a:solidFill>
            </a:endParaRPr>
          </a:p>
          <a:p>
            <a:pPr algn="just"/>
            <a:r>
              <a:rPr lang="en-US" altLang="ko-KR" sz="3200" dirty="0">
                <a:solidFill>
                  <a:schemeClr val="tx1"/>
                </a:solidFill>
              </a:rPr>
              <a:t>In such cases, they are defined using the scope resolution operator. </a:t>
            </a:r>
            <a:endParaRPr lang="ko-KR" altLang="en-US" sz="3200" dirty="0">
              <a:solidFill>
                <a:schemeClr val="tx1"/>
              </a:solidFill>
            </a:endParaRPr>
          </a:p>
          <a:p>
            <a:pPr algn="just"/>
            <a:endParaRPr lang="en-US" sz="3200" dirty="0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1502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3545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19130"/>
          </a:xfrm>
        </p:spPr>
        <p:txBody>
          <a:bodyPr/>
          <a:lstStyle/>
          <a:p>
            <a:pPr algn="l"/>
            <a:r>
              <a:rPr lang="en-US" sz="2800" dirty="0"/>
              <a:t>Class X</a:t>
            </a:r>
          </a:p>
          <a:p>
            <a:pPr algn="l"/>
            <a:r>
              <a:rPr lang="en-US" sz="2800" dirty="0"/>
              <a:t>{</a:t>
            </a:r>
          </a:p>
          <a:p>
            <a:pPr algn="l"/>
            <a:r>
              <a:rPr lang="en-US" sz="2800" dirty="0"/>
              <a:t>	…..</a:t>
            </a:r>
            <a:br>
              <a:rPr lang="en-US" sz="2800" dirty="0"/>
            </a:br>
            <a:r>
              <a:rPr lang="en-US" sz="2800" dirty="0"/>
              <a:t>	…..</a:t>
            </a:r>
            <a:br>
              <a:rPr lang="en-US" sz="2800" dirty="0"/>
            </a:br>
            <a:r>
              <a:rPr lang="en-US" sz="2800" dirty="0"/>
              <a:t>	Int fun1();</a:t>
            </a:r>
            <a:br>
              <a:rPr lang="en-US" sz="2800" dirty="0"/>
            </a:br>
            <a:r>
              <a:rPr lang="en-US" sz="2800" dirty="0"/>
              <a:t>	…..</a:t>
            </a:r>
            <a:br>
              <a:rPr lang="en-US" sz="2800" dirty="0"/>
            </a:br>
            <a:r>
              <a:rPr lang="en-US" sz="2800" dirty="0"/>
              <a:t>};</a:t>
            </a:r>
          </a:p>
          <a:p>
            <a:pPr algn="l"/>
            <a:r>
              <a:rPr lang="en-US" sz="2800" dirty="0"/>
              <a:t>Class Y</a:t>
            </a:r>
          </a:p>
          <a:p>
            <a:pPr algn="l"/>
            <a:r>
              <a:rPr lang="en-US" sz="2800" dirty="0"/>
              <a:t>{</a:t>
            </a:r>
            <a:br>
              <a:rPr lang="en-US" sz="2800" dirty="0"/>
            </a:br>
            <a:r>
              <a:rPr lang="en-US" sz="2800" dirty="0"/>
              <a:t>	 …..</a:t>
            </a:r>
            <a:br>
              <a:rPr lang="en-US" sz="2800" dirty="0"/>
            </a:br>
            <a:r>
              <a:rPr lang="en-US" sz="2800" dirty="0"/>
              <a:t>	…..</a:t>
            </a:r>
            <a:br>
              <a:rPr lang="en-US" sz="2800" dirty="0"/>
            </a:br>
            <a:r>
              <a:rPr lang="en-US" sz="2800" dirty="0"/>
              <a:t>	Friend Int X:: fun1();</a:t>
            </a:r>
            <a:br>
              <a:rPr lang="en-US" sz="2800" dirty="0"/>
            </a:br>
            <a:r>
              <a:rPr lang="en-US" sz="2800" dirty="0"/>
              <a:t>	…..</a:t>
            </a:r>
            <a:br>
              <a:rPr lang="en-US" sz="2800" dirty="0"/>
            </a:br>
            <a:r>
              <a:rPr lang="en-US" sz="28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054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C74BF8C-A03B-4CE3-8E6B-8BBFBDA0B1AB}"/>
              </a:ext>
            </a:extLst>
          </p:cNvPr>
          <p:cNvSpPr txBox="1"/>
          <p:nvPr/>
        </p:nvSpPr>
        <p:spPr>
          <a:xfrm>
            <a:off x="6715125" y="2838450"/>
            <a:ext cx="3781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//The fun1() of class X is friend of Y class.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2803546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233027" y="3536222"/>
            <a:ext cx="1172594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All member function of one class can be a friend of another class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8850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19130"/>
          </a:xfrm>
        </p:spPr>
        <p:txBody>
          <a:bodyPr/>
          <a:lstStyle/>
          <a:p>
            <a:pPr algn="l"/>
            <a:r>
              <a:rPr lang="en-US" sz="3200" dirty="0"/>
              <a:t>Class Z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	…..</a:t>
            </a:r>
          </a:p>
          <a:p>
            <a:pPr algn="l"/>
            <a:r>
              <a:rPr lang="en-US" sz="3200" dirty="0"/>
              <a:t>	friend class X;</a:t>
            </a:r>
          </a:p>
          <a:p>
            <a:pPr algn="l"/>
            <a:r>
              <a:rPr lang="en-US" sz="3200" dirty="0"/>
              <a:t>};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All member functions of class X </a:t>
            </a:r>
            <a:r>
              <a:rPr lang="en-US" sz="3200"/>
              <a:t>are friends to Z. 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054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32190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A function friendly to two classes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40321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Example 1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4488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Friend Function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76205"/>
          </a:xfrm>
        </p:spPr>
        <p:txBody>
          <a:bodyPr/>
          <a:lstStyle/>
          <a:p>
            <a:pPr algn="l"/>
            <a:r>
              <a:rPr lang="en-IN" sz="3200" dirty="0"/>
              <a:t>class ABC;  	//forward declaration</a:t>
            </a:r>
          </a:p>
          <a:p>
            <a:pPr algn="l"/>
            <a:r>
              <a:rPr lang="en-IN" sz="3200" dirty="0"/>
              <a:t>class XYZ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       int a;</a:t>
            </a:r>
            <a:br>
              <a:rPr lang="en-IN" sz="3200" dirty="0"/>
            </a:br>
            <a:r>
              <a:rPr lang="en-IN" sz="3200" dirty="0"/>
              <a:t>    public:</a:t>
            </a:r>
            <a:br>
              <a:rPr lang="en-IN" sz="3200" dirty="0"/>
            </a:br>
            <a:r>
              <a:rPr lang="en-IN" sz="3200" dirty="0"/>
              <a:t>        void </a:t>
            </a:r>
            <a:r>
              <a:rPr lang="en-IN" sz="3200" dirty="0" err="1"/>
              <a:t>getdata</a:t>
            </a:r>
            <a:r>
              <a:rPr lang="en-IN" sz="3200" dirty="0"/>
              <a:t>(int x)</a:t>
            </a:r>
            <a:br>
              <a:rPr lang="en-IN" sz="3200" dirty="0"/>
            </a:br>
            <a:r>
              <a:rPr lang="en-IN" sz="3200" dirty="0"/>
              <a:t>        {</a:t>
            </a:r>
            <a:br>
              <a:rPr lang="en-IN" sz="3200" dirty="0"/>
            </a:br>
            <a:r>
              <a:rPr lang="en-IN" sz="3200" dirty="0"/>
              <a:t>            a = x;</a:t>
            </a:r>
            <a:br>
              <a:rPr lang="en-IN" sz="3200" dirty="0"/>
            </a:br>
            <a:r>
              <a:rPr lang="en-IN" sz="3200" dirty="0"/>
              <a:t>        }</a:t>
            </a:r>
            <a:br>
              <a:rPr lang="en-IN" sz="3200" dirty="0"/>
            </a:br>
            <a:r>
              <a:rPr lang="en-IN" sz="3200" dirty="0"/>
              <a:t>        friend void sum(XYZ,ABC);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312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71988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19130"/>
          </a:xfrm>
        </p:spPr>
        <p:txBody>
          <a:bodyPr/>
          <a:lstStyle/>
          <a:p>
            <a:pPr algn="l"/>
            <a:r>
              <a:rPr lang="en-IN" sz="3200" dirty="0"/>
              <a:t>class ABC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       int b;</a:t>
            </a:r>
            <a:br>
              <a:rPr lang="en-IN" sz="3200" dirty="0"/>
            </a:br>
            <a:r>
              <a:rPr lang="en-IN" sz="3200" dirty="0"/>
              <a:t>    public:</a:t>
            </a:r>
            <a:br>
              <a:rPr lang="en-IN" sz="3200" dirty="0"/>
            </a:br>
            <a:r>
              <a:rPr lang="en-IN" sz="3200" dirty="0"/>
              <a:t>        void </a:t>
            </a:r>
            <a:r>
              <a:rPr lang="en-IN" sz="3200" dirty="0" err="1"/>
              <a:t>getdata</a:t>
            </a:r>
            <a:r>
              <a:rPr lang="en-IN" sz="3200" dirty="0"/>
              <a:t>(int y)</a:t>
            </a:r>
            <a:br>
              <a:rPr lang="en-IN" sz="3200" dirty="0"/>
            </a:br>
            <a:r>
              <a:rPr lang="en-IN" sz="3200" dirty="0"/>
              <a:t>        {</a:t>
            </a:r>
            <a:br>
              <a:rPr lang="en-IN" sz="3200" dirty="0"/>
            </a:br>
            <a:r>
              <a:rPr lang="en-IN" sz="3200" dirty="0"/>
              <a:t>            b = y;</a:t>
            </a:r>
            <a:br>
              <a:rPr lang="en-IN" sz="3200" dirty="0"/>
            </a:br>
            <a:r>
              <a:rPr lang="en-IN" sz="3200" dirty="0"/>
              <a:t>        }</a:t>
            </a:r>
            <a:br>
              <a:rPr lang="en-IN" sz="3200" dirty="0"/>
            </a:br>
            <a:r>
              <a:rPr lang="en-IN" sz="3200" dirty="0"/>
              <a:t>        friend void sum(XYZ,ABC);    </a:t>
            </a:r>
          </a:p>
          <a:p>
            <a:pPr algn="l"/>
            <a:r>
              <a:rPr lang="en-IN" sz="3200" dirty="0"/>
              <a:t>};</a:t>
            </a:r>
          </a:p>
          <a:p>
            <a:pPr algn="l"/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054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50475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19130"/>
          </a:xfrm>
        </p:spPr>
        <p:txBody>
          <a:bodyPr/>
          <a:lstStyle/>
          <a:p>
            <a:pPr algn="l"/>
            <a:r>
              <a:rPr lang="en-IN" sz="2800" dirty="0"/>
              <a:t>void sum(XYZ </a:t>
            </a:r>
            <a:r>
              <a:rPr lang="en-IN" sz="2800" dirty="0" err="1"/>
              <a:t>m,ABC</a:t>
            </a:r>
            <a:r>
              <a:rPr lang="en-IN" sz="2800" dirty="0"/>
              <a:t> n)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   int s = </a:t>
            </a:r>
            <a:r>
              <a:rPr lang="en-IN" sz="2800" dirty="0" err="1"/>
              <a:t>m.a+n.b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    </a:t>
            </a:r>
            <a:r>
              <a:rPr lang="en-IN" sz="2800" dirty="0" err="1"/>
              <a:t>cout</a:t>
            </a:r>
            <a:r>
              <a:rPr lang="en-IN" sz="2800" dirty="0"/>
              <a:t>&lt;&lt;“The sum is: ”&lt;&lt;s;</a:t>
            </a:r>
            <a:br>
              <a:rPr lang="en-IN" sz="2800" dirty="0"/>
            </a:br>
            <a:r>
              <a:rPr lang="en-IN" sz="2800" dirty="0"/>
              <a:t>}</a:t>
            </a:r>
            <a:br>
              <a:rPr lang="en-IN" sz="2800" dirty="0"/>
            </a:br>
            <a:r>
              <a:rPr lang="en-IN" sz="2800" dirty="0"/>
              <a:t>int main()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   ABC A;</a:t>
            </a:r>
            <a:br>
              <a:rPr lang="en-IN" sz="2800" dirty="0"/>
            </a:br>
            <a:r>
              <a:rPr lang="en-IN" sz="2800" dirty="0"/>
              <a:t>    </a:t>
            </a:r>
            <a:r>
              <a:rPr lang="en-IN" sz="2800" dirty="0" err="1"/>
              <a:t>A.getdata</a:t>
            </a:r>
            <a:r>
              <a:rPr lang="en-IN" sz="2800" dirty="0"/>
              <a:t>(20);</a:t>
            </a:r>
            <a:br>
              <a:rPr lang="en-IN" sz="2800" dirty="0"/>
            </a:br>
            <a:r>
              <a:rPr lang="en-IN" sz="2800" dirty="0"/>
              <a:t>    XYZ X;</a:t>
            </a:r>
            <a:br>
              <a:rPr lang="en-IN" sz="2800" dirty="0"/>
            </a:br>
            <a:r>
              <a:rPr lang="en-IN" sz="2800" dirty="0"/>
              <a:t>    </a:t>
            </a:r>
            <a:r>
              <a:rPr lang="en-IN" sz="2800" dirty="0" err="1"/>
              <a:t>X.getdata</a:t>
            </a:r>
            <a:r>
              <a:rPr lang="en-IN" sz="2800" dirty="0"/>
              <a:t>(10);</a:t>
            </a:r>
            <a:br>
              <a:rPr lang="en-IN" sz="2800" dirty="0"/>
            </a:br>
            <a:r>
              <a:rPr lang="en-IN" sz="2800"/>
              <a:t>    sum(</a:t>
            </a:r>
            <a:r>
              <a:rPr lang="en-IN" sz="2800" dirty="0"/>
              <a:t>X, A);</a:t>
            </a:r>
            <a:br>
              <a:rPr lang="en-IN" sz="2800" dirty="0"/>
            </a:br>
            <a:r>
              <a:rPr lang="en-IN" sz="2800" dirty="0"/>
              <a:t>}</a:t>
            </a:r>
          </a:p>
          <a:p>
            <a:pPr algn="l"/>
            <a:r>
              <a:rPr lang="en-US" sz="2800" dirty="0"/>
              <a:t>Output: </a:t>
            </a:r>
          </a:p>
          <a:p>
            <a:pPr algn="l"/>
            <a:r>
              <a:rPr lang="en-IN" sz="2800" dirty="0"/>
              <a:t>The sum is:</a:t>
            </a:r>
            <a:r>
              <a:rPr lang="en-US" sz="2800" dirty="0"/>
              <a:t> 30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054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110030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Example 2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69753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1709055"/>
          </a:xfrm>
        </p:spPr>
        <p:txBody>
          <a:bodyPr/>
          <a:lstStyle/>
          <a:p>
            <a:pPr algn="just"/>
            <a:r>
              <a:rPr lang="en-US" sz="3200" dirty="0"/>
              <a:t>Write a C++ program to swap the values of the data members defined in the two different classes using friend function.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3959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091341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The private members cannot be accessed from outside the class. </a:t>
            </a:r>
          </a:p>
          <a:p>
            <a:pPr algn="just"/>
            <a:endParaRPr lang="en-US" sz="3200"/>
          </a:p>
          <a:p>
            <a:pPr algn="just"/>
            <a:r>
              <a:rPr lang="en-US" sz="3200"/>
              <a:t>That </a:t>
            </a:r>
            <a:r>
              <a:rPr lang="en-US" sz="3200" dirty="0"/>
              <a:t>is, a non-member function cannot have an access to the private data of a class.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However, there could be a situation where we would like two classes to share a particular function.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7863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In  such situations, C++ allows the common function to be the objects of both these classes.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Then, that function can access private data of these classes.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Such a function need not be a member of any of these classes.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9811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19130"/>
          </a:xfrm>
        </p:spPr>
        <p:txBody>
          <a:bodyPr/>
          <a:lstStyle/>
          <a:p>
            <a:pPr algn="just"/>
            <a:r>
              <a:rPr lang="en-US" sz="3200" dirty="0"/>
              <a:t>To make an outside function friendly to a class, we have to declare this function as a friend of the class. </a:t>
            </a:r>
          </a:p>
          <a:p>
            <a:pPr algn="just"/>
            <a:r>
              <a:rPr lang="en-US" sz="3200" dirty="0"/>
              <a:t>Syntax:</a:t>
            </a:r>
          </a:p>
          <a:p>
            <a:pPr algn="l"/>
            <a:r>
              <a:rPr lang="en-IN" sz="3200" dirty="0"/>
              <a:t>class ABC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		…..</a:t>
            </a:r>
            <a:br>
              <a:rPr lang="en-IN" sz="3200" dirty="0"/>
            </a:br>
            <a:r>
              <a:rPr lang="en-IN" sz="3200" dirty="0"/>
              <a:t>		…..</a:t>
            </a:r>
            <a:br>
              <a:rPr lang="en-IN" sz="3200" dirty="0"/>
            </a:br>
            <a:r>
              <a:rPr lang="en-IN" sz="3200" dirty="0"/>
              <a:t>	public:</a:t>
            </a:r>
            <a:br>
              <a:rPr lang="en-IN" sz="3200" dirty="0"/>
            </a:br>
            <a:r>
              <a:rPr lang="en-IN" sz="3200" dirty="0"/>
              <a:t>		…...</a:t>
            </a:r>
            <a:br>
              <a:rPr lang="en-IN" sz="3200" dirty="0"/>
            </a:br>
            <a:r>
              <a:rPr lang="en-IN" sz="3200" dirty="0"/>
              <a:t>		…..</a:t>
            </a:r>
            <a:br>
              <a:rPr lang="en-IN" sz="3200" dirty="0"/>
            </a:br>
            <a:r>
              <a:rPr lang="en-IN" sz="3200" dirty="0"/>
              <a:t>		friend void </a:t>
            </a:r>
            <a:r>
              <a:rPr lang="en-IN" sz="3200" dirty="0" err="1"/>
              <a:t>xyz</a:t>
            </a:r>
            <a:r>
              <a:rPr lang="en-IN" sz="3200" dirty="0"/>
              <a:t>();</a:t>
            </a:r>
            <a:br>
              <a:rPr lang="en-IN" sz="3200" dirty="0"/>
            </a:br>
            <a:r>
              <a:rPr lang="en-IN" sz="3200" dirty="0"/>
              <a:t>};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054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5907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315422" cy="4861830"/>
          </a:xfrm>
        </p:spPr>
        <p:txBody>
          <a:bodyPr/>
          <a:lstStyle/>
          <a:p>
            <a:pPr algn="just"/>
            <a:r>
              <a:rPr lang="en-US" sz="3200" dirty="0"/>
              <a:t>The function declaration should be preceded by the keyword friend.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function is defined elsewhere in the program like a normal function C++ function.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function definition does not use either the keyword friend or the scope resolution operator.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2932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1039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833255"/>
          </a:xfrm>
        </p:spPr>
        <p:txBody>
          <a:bodyPr/>
          <a:lstStyle/>
          <a:p>
            <a:pPr algn="just"/>
            <a:r>
              <a:rPr lang="en-US" sz="3200" dirty="0"/>
              <a:t>The functions that are declared with the keyword friend are known as friend functions.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A function can be declared as a friend in any number of classes.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A friend function, although not a member function, has full access rights to the private members of the class.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102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4417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72918"/>
            <a:ext cx="1219200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000" b="1" dirty="0">
                <a:solidFill>
                  <a:schemeClr val="bg1"/>
                </a:solidFill>
              </a:rPr>
              <a:t>Characteristics of Friend Function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64247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19130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It is not in the scope of the class to which it has been declared as friend.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Since it is not in the scope of the class, it cannot be called using the object of that class.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It can be invoked like a normal function without the help of any object.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It can be declared either in the public or private part of a class without affecting its meaning.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Usually it has the objects as arguments. </a:t>
            </a:r>
          </a:p>
          <a:p>
            <a:pPr algn="just"/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054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214532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4926</TotalTime>
  <Words>1009</Words>
  <Application>Microsoft Office PowerPoint</Application>
  <PresentationFormat>Widescreen</PresentationFormat>
  <Paragraphs>67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Anushka Jain</cp:lastModifiedBy>
  <cp:revision>276</cp:revision>
  <dcterms:created xsi:type="dcterms:W3CDTF">2018-04-24T17:14:44Z</dcterms:created>
  <dcterms:modified xsi:type="dcterms:W3CDTF">2023-05-16T16:35:34Z</dcterms:modified>
</cp:coreProperties>
</file>

<file path=docProps/thumbnail.jpeg>
</file>